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66" r:id="rId4"/>
    <p:sldId id="258" r:id="rId5"/>
    <p:sldId id="261" r:id="rId6"/>
    <p:sldId id="277" r:id="rId7"/>
    <p:sldId id="264" r:id="rId8"/>
    <p:sldId id="259" r:id="rId9"/>
    <p:sldId id="260" r:id="rId10"/>
    <p:sldId id="262" r:id="rId11"/>
    <p:sldId id="263" r:id="rId12"/>
    <p:sldId id="265" r:id="rId13"/>
    <p:sldId id="267" r:id="rId14"/>
    <p:sldId id="268" r:id="rId15"/>
    <p:sldId id="269" r:id="rId16"/>
    <p:sldId id="270" r:id="rId17"/>
    <p:sldId id="274" r:id="rId18"/>
    <p:sldId id="271" r:id="rId19"/>
    <p:sldId id="272" r:id="rId20"/>
    <p:sldId id="273" r:id="rId21"/>
    <p:sldId id="275" r:id="rId22"/>
    <p:sldId id="276"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89" d="100"/>
          <a:sy n="89" d="100"/>
        </p:scale>
        <p:origin x="-90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047715-1ABC-5D47-AFF5-6F645A28BAFE}" type="datetimeFigureOut">
              <a:rPr lang="en-US" smtClean="0"/>
              <a:t>1/26/10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83863-D15B-6D42-B082-BCFB1F9D4B1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47715-1ABC-5D47-AFF5-6F645A28BAFE}" type="datetimeFigureOut">
              <a:rPr lang="en-US" smtClean="0"/>
              <a:t>1/26/10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83863-D15B-6D42-B082-BCFB1F9D4B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47715-1ABC-5D47-AFF5-6F645A28BAFE}" type="datetimeFigureOut">
              <a:rPr lang="en-US" smtClean="0"/>
              <a:t>1/26/10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83863-D15B-6D42-B082-BCFB1F9D4B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47715-1ABC-5D47-AFF5-6F645A28BAFE}" type="datetimeFigureOut">
              <a:rPr lang="en-US" smtClean="0"/>
              <a:t>1/26/10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83863-D15B-6D42-B082-BCFB1F9D4B1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47715-1ABC-5D47-AFF5-6F645A28BAFE}" type="datetimeFigureOut">
              <a:rPr lang="en-US" smtClean="0"/>
              <a:t>1/26/10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83863-D15B-6D42-B082-BCFB1F9D4B1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047715-1ABC-5D47-AFF5-6F645A28BAFE}" type="datetimeFigureOut">
              <a:rPr lang="en-US" smtClean="0"/>
              <a:t>1/26/10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83863-D15B-6D42-B082-BCFB1F9D4B1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047715-1ABC-5D47-AFF5-6F645A28BAFE}" type="datetimeFigureOut">
              <a:rPr lang="en-US" smtClean="0"/>
              <a:t>1/26/10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783863-D15B-6D42-B082-BCFB1F9D4B1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047715-1ABC-5D47-AFF5-6F645A28BAFE}" type="datetimeFigureOut">
              <a:rPr lang="en-US" smtClean="0"/>
              <a:t>1/26/10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783863-D15B-6D42-B082-BCFB1F9D4B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47715-1ABC-5D47-AFF5-6F645A28BAFE}" type="datetimeFigureOut">
              <a:rPr lang="en-US" smtClean="0"/>
              <a:t>1/26/10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783863-D15B-6D42-B082-BCFB1F9D4B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47715-1ABC-5D47-AFF5-6F645A28BAFE}" type="datetimeFigureOut">
              <a:rPr lang="en-US" smtClean="0"/>
              <a:t>1/26/10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83863-D15B-6D42-B082-BCFB1F9D4B1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047715-1ABC-5D47-AFF5-6F645A28BAFE}" type="datetimeFigureOut">
              <a:rPr lang="en-US" smtClean="0"/>
              <a:t>1/26/10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83863-D15B-6D42-B082-BCFB1F9D4B1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047715-1ABC-5D47-AFF5-6F645A28BAFE}" type="datetimeFigureOut">
              <a:rPr lang="en-US" smtClean="0"/>
              <a:t>1/26/10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783863-D15B-6D42-B082-BCFB1F9D4B1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History of Chemistry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Antoine Lavoisier</a:t>
            </a:r>
            <a:endParaRPr lang="en-US" dirty="0"/>
          </a:p>
        </p:txBody>
      </p:sp>
      <p:sp>
        <p:nvSpPr>
          <p:cNvPr id="3" name="Content Placeholder 2"/>
          <p:cNvSpPr>
            <a:spLocks noGrp="1"/>
          </p:cNvSpPr>
          <p:nvPr>
            <p:ph idx="1"/>
          </p:nvPr>
        </p:nvSpPr>
        <p:spPr/>
        <p:txBody>
          <a:bodyPr/>
          <a:lstStyle/>
          <a:p>
            <a:r>
              <a:rPr lang="en-US" dirty="0" smtClean="0"/>
              <a:t>1780 – 1790</a:t>
            </a:r>
          </a:p>
          <a:p>
            <a:r>
              <a:rPr lang="en-US" dirty="0" smtClean="0"/>
              <a:t>Observed that Oxygen was the element which was responsible for the increase in mass in combustion reactions…</a:t>
            </a:r>
          </a:p>
          <a:p>
            <a:r>
              <a:rPr lang="en-US" dirty="0" smtClean="0"/>
              <a:t>Developed the Law of Conservation of Mass:</a:t>
            </a:r>
          </a:p>
          <a:p>
            <a:endParaRPr lang="en-US" dirty="0"/>
          </a:p>
        </p:txBody>
      </p:sp>
      <p:sp>
        <p:nvSpPr>
          <p:cNvPr id="4" name="TextBox 3"/>
          <p:cNvSpPr txBox="1"/>
          <p:nvPr/>
        </p:nvSpPr>
        <p:spPr>
          <a:xfrm>
            <a:off x="838200" y="4876800"/>
            <a:ext cx="739140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smtClean="0"/>
              <a:t>During a chemical reaction, the mass of the products will be equal to the mass of the reactants</a:t>
            </a:r>
            <a:endParaRPr lang="en-US" sz="2400" dirty="0"/>
          </a:p>
        </p:txBody>
      </p:sp>
      <p:pic>
        <p:nvPicPr>
          <p:cNvPr id="5" name="Picture 4"/>
          <p:cNvPicPr>
            <a:picLocks noChangeAspect="1"/>
          </p:cNvPicPr>
          <p:nvPr/>
        </p:nvPicPr>
        <p:blipFill>
          <a:blip r:embed="rId2"/>
          <a:stretch>
            <a:fillRect/>
          </a:stretch>
        </p:blipFill>
        <p:spPr>
          <a:xfrm>
            <a:off x="7086600" y="274638"/>
            <a:ext cx="1764424" cy="19431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1143000"/>
          </a:xfrm>
        </p:spPr>
        <p:txBody>
          <a:bodyPr>
            <a:normAutofit fontScale="90000"/>
          </a:bodyPr>
          <a:lstStyle/>
          <a:p>
            <a:r>
              <a:rPr lang="en-US" dirty="0" smtClean="0"/>
              <a:t>So.. What are the differences between Chemistry and Alchemy?</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Quickly…</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Gold was used extensively thousands of years ago by the Egyptians. Which properties of Gold are linked to this early use?</a:t>
            </a:r>
          </a:p>
          <a:p>
            <a:pPr marL="514350" indent="-514350">
              <a:buFont typeface="+mj-lt"/>
              <a:buAutoNum type="arabicPeriod"/>
            </a:pPr>
            <a:r>
              <a:rPr lang="en-US" dirty="0" smtClean="0"/>
              <a:t>What is the law of conservation of mass?</a:t>
            </a:r>
          </a:p>
          <a:p>
            <a:pPr marL="514350" indent="-514350">
              <a:buFont typeface="+mj-lt"/>
              <a:buAutoNum type="arabicPeriod"/>
            </a:pPr>
            <a:r>
              <a:rPr lang="en-US" dirty="0" smtClean="0"/>
              <a:t>Apply this law to calculate:</a:t>
            </a:r>
            <a:br>
              <a:rPr lang="en-US" dirty="0" smtClean="0"/>
            </a:br>
            <a:r>
              <a:rPr lang="en-US" dirty="0" smtClean="0"/>
              <a:t>The mass of Mercury Oxide which would decompose to produce 2.00g of liquid mercury and 0.16g of oxygen gas.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elements get their symbols?</a:t>
            </a:r>
            <a:endParaRPr lang="en-US" dirty="0"/>
          </a:p>
        </p:txBody>
      </p:sp>
      <p:sp>
        <p:nvSpPr>
          <p:cNvPr id="3" name="Content Placeholder 2"/>
          <p:cNvSpPr>
            <a:spLocks noGrp="1"/>
          </p:cNvSpPr>
          <p:nvPr>
            <p:ph idx="1"/>
          </p:nvPr>
        </p:nvSpPr>
        <p:spPr/>
        <p:txBody>
          <a:bodyPr>
            <a:normAutofit/>
          </a:bodyPr>
          <a:lstStyle/>
          <a:p>
            <a:r>
              <a:rPr lang="en-US" sz="2800" dirty="0" smtClean="0"/>
              <a:t>First letter, or two letters of their name</a:t>
            </a:r>
            <a:br>
              <a:rPr lang="en-US" sz="2800" dirty="0" smtClean="0"/>
            </a:br>
            <a:endParaRPr lang="en-US" sz="2800" dirty="0" smtClean="0"/>
          </a:p>
          <a:p>
            <a:r>
              <a:rPr lang="en-US" sz="2800" dirty="0" smtClean="0"/>
              <a:t>First letters of Latin names (</a:t>
            </a:r>
            <a:r>
              <a:rPr lang="en-US" sz="2800" i="1" dirty="0" err="1" smtClean="0"/>
              <a:t>Pb</a:t>
            </a:r>
            <a:r>
              <a:rPr lang="en-US" sz="2800" i="1" dirty="0" smtClean="0"/>
              <a:t> = </a:t>
            </a:r>
            <a:r>
              <a:rPr lang="en-US" sz="2800" i="1" dirty="0" err="1" smtClean="0"/>
              <a:t>Plumbum</a:t>
            </a:r>
            <a:r>
              <a:rPr lang="en-US" sz="2800" dirty="0" smtClean="0"/>
              <a:t>)</a:t>
            </a:r>
            <a:br>
              <a:rPr lang="en-US" sz="2800" dirty="0" smtClean="0"/>
            </a:br>
            <a:r>
              <a:rPr lang="en-US" sz="2800" dirty="0" smtClean="0"/>
              <a:t>Copper = Cu (From Cyprus) </a:t>
            </a:r>
            <a:r>
              <a:rPr lang="en-US" sz="2800" i="1" dirty="0" smtClean="0"/>
              <a:t>Latin: cuprum</a:t>
            </a:r>
            <a:br>
              <a:rPr lang="en-US" sz="2800" i="1" dirty="0" smtClean="0"/>
            </a:br>
            <a:endParaRPr lang="en-US" sz="2800" i="1" dirty="0" smtClean="0"/>
          </a:p>
          <a:p>
            <a:r>
              <a:rPr lang="en-US" sz="2800" dirty="0" smtClean="0"/>
              <a:t>First letter of element in another language:</a:t>
            </a:r>
            <a:br>
              <a:rPr lang="en-US" sz="2800" dirty="0" smtClean="0"/>
            </a:br>
            <a:r>
              <a:rPr lang="en-US" sz="2800" dirty="0" smtClean="0"/>
              <a:t>i.e. Tungsten (W): </a:t>
            </a:r>
            <a:r>
              <a:rPr lang="en-US" sz="2800" i="1" dirty="0" smtClean="0"/>
              <a:t>German - Wolfram</a:t>
            </a:r>
            <a:r>
              <a:rPr lang="en-US" sz="2800" dirty="0" smtClean="0"/>
              <a:t/>
            </a:r>
            <a:br>
              <a:rPr lang="en-US" sz="2800" dirty="0" smtClean="0"/>
            </a:br>
            <a:r>
              <a:rPr lang="en-US" sz="2800" dirty="0" smtClean="0"/>
              <a:t>i.e. Mercury (Hg): </a:t>
            </a:r>
            <a:r>
              <a:rPr lang="en-US" sz="2800" i="1" dirty="0" smtClean="0"/>
              <a:t>Greek - </a:t>
            </a:r>
            <a:r>
              <a:rPr lang="en-US" sz="2800" i="1" dirty="0" err="1" smtClean="0"/>
              <a:t>Hygor</a:t>
            </a:r>
            <a:r>
              <a:rPr lang="en-US" sz="2800" i="1" dirty="0" smtClean="0"/>
              <a:t> </a:t>
            </a:r>
            <a:r>
              <a:rPr lang="en-US" sz="2800" i="1" dirty="0" err="1" smtClean="0"/>
              <a:t>Argyros</a:t>
            </a:r>
            <a:r>
              <a:rPr lang="en-US" sz="2800" i="1" dirty="0" smtClean="0"/>
              <a:t> </a:t>
            </a:r>
            <a:r>
              <a:rPr lang="en-US" sz="2800" dirty="0" smtClean="0"/>
              <a:t>meaning liquid silver  </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Dalton</a:t>
            </a:r>
            <a:endParaRPr lang="en-US" dirty="0"/>
          </a:p>
        </p:txBody>
      </p:sp>
      <p:sp>
        <p:nvSpPr>
          <p:cNvPr id="3" name="Content Placeholder 2"/>
          <p:cNvSpPr>
            <a:spLocks noGrp="1"/>
          </p:cNvSpPr>
          <p:nvPr>
            <p:ph idx="1"/>
          </p:nvPr>
        </p:nvSpPr>
        <p:spPr/>
        <p:txBody>
          <a:bodyPr/>
          <a:lstStyle/>
          <a:p>
            <a:r>
              <a:rPr lang="en-US" dirty="0" smtClean="0"/>
              <a:t>Derived symbols for elements</a:t>
            </a:r>
          </a:p>
          <a:p>
            <a:r>
              <a:rPr lang="en-US" dirty="0" smtClean="0"/>
              <a:t>In 1805 he proposed that matter </a:t>
            </a:r>
            <a:br>
              <a:rPr lang="en-US" dirty="0" smtClean="0"/>
            </a:br>
            <a:r>
              <a:rPr lang="en-US" dirty="0" smtClean="0"/>
              <a:t>was composed of atoms, and backed this up with experimental findings</a:t>
            </a:r>
          </a:p>
          <a:p>
            <a:pPr>
              <a:buNone/>
            </a:pPr>
            <a:endParaRPr lang="en-US" dirty="0" smtClean="0"/>
          </a:p>
          <a:p>
            <a:endParaRPr lang="en-US" dirty="0"/>
          </a:p>
        </p:txBody>
      </p:sp>
      <p:pic>
        <p:nvPicPr>
          <p:cNvPr id="4" name="Picture 3"/>
          <p:cNvPicPr>
            <a:picLocks noChangeAspect="1"/>
          </p:cNvPicPr>
          <p:nvPr/>
        </p:nvPicPr>
        <p:blipFill>
          <a:blip r:embed="rId2"/>
          <a:stretch>
            <a:fillRect/>
          </a:stretch>
        </p:blipFill>
        <p:spPr>
          <a:xfrm>
            <a:off x="6934200" y="77788"/>
            <a:ext cx="2019300" cy="26797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Daltons key ideas</a:t>
            </a:r>
            <a:endParaRPr lang="en-US" dirty="0"/>
          </a:p>
        </p:txBody>
      </p:sp>
      <p:sp>
        <p:nvSpPr>
          <p:cNvPr id="3" name="Content Placeholder 2"/>
          <p:cNvSpPr>
            <a:spLocks noGrp="1"/>
          </p:cNvSpPr>
          <p:nvPr>
            <p:ph idx="1"/>
          </p:nvPr>
        </p:nvSpPr>
        <p:spPr/>
        <p:txBody>
          <a:bodyPr>
            <a:normAutofit/>
          </a:bodyPr>
          <a:lstStyle/>
          <a:p>
            <a:r>
              <a:rPr lang="en-US" sz="2000" dirty="0" smtClean="0"/>
              <a:t>All matter consists of individual atoms</a:t>
            </a:r>
          </a:p>
          <a:p>
            <a:r>
              <a:rPr lang="en-US" sz="2000" dirty="0" smtClean="0"/>
              <a:t>Atoms of a particular element are identical in size, weight and properties</a:t>
            </a:r>
          </a:p>
          <a:p>
            <a:r>
              <a:rPr lang="en-US" sz="2000" dirty="0" smtClean="0"/>
              <a:t>Atoms of each element have a unique weight</a:t>
            </a:r>
          </a:p>
          <a:p>
            <a:r>
              <a:rPr lang="en-US" sz="2000" dirty="0" smtClean="0"/>
              <a:t>Atoms are neither created or destroyed in reactions (WHAT DO YOU THINK ABOUT THIS?)</a:t>
            </a:r>
          </a:p>
          <a:p>
            <a:r>
              <a:rPr lang="en-US" sz="2000" dirty="0" smtClean="0"/>
              <a:t>Compounds are formed from the combinations of the atoms of two or more elements</a:t>
            </a:r>
          </a:p>
          <a:p>
            <a:r>
              <a:rPr lang="en-US" sz="2000" dirty="0" smtClean="0"/>
              <a:t>The proportions and kind of elements is fixed in a given compound</a:t>
            </a:r>
          </a:p>
          <a:p>
            <a:r>
              <a:rPr lang="en-US" sz="2000" dirty="0" smtClean="0"/>
              <a:t>Atoms combine in simple numerical ratios</a:t>
            </a:r>
          </a:p>
          <a:p>
            <a:r>
              <a:rPr lang="en-US" sz="2000" dirty="0" smtClean="0"/>
              <a:t>The most stable compounds of two elements contain the atoms in a one to one ratio.</a:t>
            </a: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Daltons key ideas contd..</a:t>
            </a:r>
            <a:endParaRPr lang="en-US" dirty="0"/>
          </a:p>
        </p:txBody>
      </p:sp>
      <p:sp>
        <p:nvSpPr>
          <p:cNvPr id="3" name="Content Placeholder 2"/>
          <p:cNvSpPr>
            <a:spLocks noGrp="1"/>
          </p:cNvSpPr>
          <p:nvPr>
            <p:ph idx="1"/>
          </p:nvPr>
        </p:nvSpPr>
        <p:spPr/>
        <p:txBody>
          <a:bodyPr/>
          <a:lstStyle/>
          <a:p>
            <a:r>
              <a:rPr lang="en-US" dirty="0" smtClean="0"/>
              <a:t>Gave Hydrogen the relative atomic ‘weight’ of 1 unit, and compared other elements to this HOW WOULD HE DO THIS??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1905000" y="227402"/>
            <a:ext cx="5105400" cy="6630598"/>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periodic table</a:t>
            </a:r>
            <a:endParaRPr lang="en-US" dirty="0"/>
          </a:p>
        </p:txBody>
      </p:sp>
      <p:sp>
        <p:nvSpPr>
          <p:cNvPr id="3" name="Content Placeholder 2"/>
          <p:cNvSpPr>
            <a:spLocks noGrp="1"/>
          </p:cNvSpPr>
          <p:nvPr>
            <p:ph idx="1"/>
          </p:nvPr>
        </p:nvSpPr>
        <p:spPr/>
        <p:txBody>
          <a:bodyPr/>
          <a:lstStyle/>
          <a:p>
            <a:r>
              <a:rPr lang="en-US" dirty="0" smtClean="0"/>
              <a:t>Can you think of some elements with similar properties? </a:t>
            </a:r>
          </a:p>
          <a:p>
            <a:r>
              <a:rPr lang="en-US" dirty="0" smtClean="0"/>
              <a:t>How about different properties?</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Jons</a:t>
            </a:r>
            <a:r>
              <a:rPr lang="en-US" dirty="0" smtClean="0"/>
              <a:t> Berzelius</a:t>
            </a:r>
            <a:endParaRPr lang="en-US" dirty="0"/>
          </a:p>
        </p:txBody>
      </p:sp>
      <p:sp>
        <p:nvSpPr>
          <p:cNvPr id="3" name="Content Placeholder 2"/>
          <p:cNvSpPr>
            <a:spLocks noGrp="1"/>
          </p:cNvSpPr>
          <p:nvPr>
            <p:ph idx="1"/>
          </p:nvPr>
        </p:nvSpPr>
        <p:spPr/>
        <p:txBody>
          <a:bodyPr/>
          <a:lstStyle/>
          <a:p>
            <a:r>
              <a:rPr lang="en-US" dirty="0" smtClean="0"/>
              <a:t>Gave the elements their various symbols</a:t>
            </a:r>
          </a:p>
          <a:p>
            <a:r>
              <a:rPr lang="en-US" dirty="0" smtClean="0"/>
              <a:t>Synthesized many compounds</a:t>
            </a:r>
          </a:p>
          <a:p>
            <a:r>
              <a:rPr lang="en-US" dirty="0" smtClean="0"/>
              <a:t>Isolated and Purified many of the common elements</a:t>
            </a:r>
          </a:p>
          <a:p>
            <a:r>
              <a:rPr lang="en-US" dirty="0" smtClean="0"/>
              <a:t>Calculated accurate relative atomic masses (published this in 1828)</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did it all begin?</a:t>
            </a:r>
            <a:endParaRPr lang="en-US" dirty="0"/>
          </a:p>
        </p:txBody>
      </p:sp>
      <p:sp>
        <p:nvSpPr>
          <p:cNvPr id="3" name="Content Placeholder 2"/>
          <p:cNvSpPr>
            <a:spLocks noGrp="1"/>
          </p:cNvSpPr>
          <p:nvPr>
            <p:ph idx="1"/>
          </p:nvPr>
        </p:nvSpPr>
        <p:spPr/>
        <p:txBody>
          <a:bodyPr/>
          <a:lstStyle/>
          <a:p>
            <a:r>
              <a:rPr lang="en-US" dirty="0" smtClean="0"/>
              <a:t>1000 BC – production of Iron from ore</a:t>
            </a:r>
          </a:p>
          <a:p>
            <a:r>
              <a:rPr lang="en-US" dirty="0" smtClean="0"/>
              <a:t>Wine making</a:t>
            </a:r>
          </a:p>
          <a:p>
            <a:r>
              <a:rPr lang="en-US" dirty="0" smtClean="0"/>
              <a:t>Primitive alloys</a:t>
            </a:r>
          </a:p>
          <a:p>
            <a:r>
              <a:rPr lang="en-US" dirty="0" smtClean="0"/>
              <a:t>Farming (Fertilizer)</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Dmitri Mendeleev</a:t>
            </a:r>
            <a:endParaRPr lang="en-US" dirty="0"/>
          </a:p>
        </p:txBody>
      </p:sp>
      <p:sp>
        <p:nvSpPr>
          <p:cNvPr id="3" name="Content Placeholder 2"/>
          <p:cNvSpPr>
            <a:spLocks noGrp="1"/>
          </p:cNvSpPr>
          <p:nvPr>
            <p:ph idx="1"/>
          </p:nvPr>
        </p:nvSpPr>
        <p:spPr>
          <a:xfrm>
            <a:off x="457200" y="1417638"/>
            <a:ext cx="6477000" cy="4525963"/>
          </a:xfrm>
        </p:spPr>
        <p:txBody>
          <a:bodyPr>
            <a:normAutofit fontScale="85000" lnSpcReduction="20000"/>
          </a:bodyPr>
          <a:lstStyle/>
          <a:p>
            <a:r>
              <a:rPr lang="en-US" dirty="0" smtClean="0"/>
              <a:t>From the vast amount of experimental data available from the previous chemists he determined that: </a:t>
            </a:r>
            <a:r>
              <a:rPr lang="en-US" i="1" dirty="0" smtClean="0"/>
              <a:t>“Chemical properties of the elements vary periodically with increasing atomic mass”</a:t>
            </a:r>
            <a:endParaRPr lang="en-US" dirty="0" smtClean="0"/>
          </a:p>
          <a:p>
            <a:r>
              <a:rPr lang="en-US" dirty="0" smtClean="0"/>
              <a:t>In 1869 devised a periodic table by:</a:t>
            </a:r>
            <a:br>
              <a:rPr lang="en-US" dirty="0" smtClean="0"/>
            </a:br>
            <a:r>
              <a:rPr lang="en-US" dirty="0" smtClean="0"/>
              <a:t>- Arranging elements with similar properties into columns (groups)</a:t>
            </a:r>
            <a:br>
              <a:rPr lang="en-US" dirty="0" smtClean="0"/>
            </a:br>
            <a:r>
              <a:rPr lang="en-US" dirty="0" smtClean="0"/>
              <a:t>- Arranging elements in order of increasing relative atomic mass into rows (periods)</a:t>
            </a:r>
          </a:p>
        </p:txBody>
      </p:sp>
      <p:pic>
        <p:nvPicPr>
          <p:cNvPr id="4" name="Picture 3"/>
          <p:cNvPicPr>
            <a:picLocks noChangeAspect="1"/>
          </p:cNvPicPr>
          <p:nvPr/>
        </p:nvPicPr>
        <p:blipFill>
          <a:blip r:embed="rId2"/>
          <a:stretch>
            <a:fillRect/>
          </a:stretch>
        </p:blipFill>
        <p:spPr>
          <a:xfrm>
            <a:off x="6934200" y="103188"/>
            <a:ext cx="1981200" cy="26289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457199" y="609601"/>
            <a:ext cx="8388419" cy="5516562"/>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Periodic Table</a:t>
            </a:r>
            <a:endParaRPr lang="en-US" dirty="0"/>
          </a:p>
        </p:txBody>
      </p:sp>
      <p:sp>
        <p:nvSpPr>
          <p:cNvPr id="3" name="Content Placeholder 2"/>
          <p:cNvSpPr>
            <a:spLocks noGrp="1"/>
          </p:cNvSpPr>
          <p:nvPr>
            <p:ph idx="1"/>
          </p:nvPr>
        </p:nvSpPr>
        <p:spPr/>
        <p:txBody>
          <a:bodyPr/>
          <a:lstStyle/>
          <a:p>
            <a:r>
              <a:rPr lang="en-US" dirty="0" smtClean="0"/>
              <a:t>Mendeleev’s table wasn’t complete but..</a:t>
            </a:r>
          </a:p>
          <a:p>
            <a:r>
              <a:rPr lang="en-US" dirty="0" smtClean="0"/>
              <a:t>It allowed him to predict properties of undiscovered elements including </a:t>
            </a:r>
            <a:r>
              <a:rPr lang="en-US" dirty="0" err="1" smtClean="0"/>
              <a:t>colour</a:t>
            </a:r>
            <a:r>
              <a:rPr lang="en-US" dirty="0" smtClean="0"/>
              <a:t>, density and boiling point/melting point</a:t>
            </a:r>
            <a:br>
              <a:rPr lang="en-US" dirty="0" smtClean="0"/>
            </a:br>
            <a:endParaRPr lang="en-US" dirty="0" smtClean="0"/>
          </a:p>
          <a:p>
            <a:r>
              <a:rPr lang="en-US" dirty="0" smtClean="0"/>
              <a:t>Other contributors to the Periodic Table:</a:t>
            </a:r>
            <a:br>
              <a:rPr lang="en-US" dirty="0" smtClean="0"/>
            </a:br>
            <a:r>
              <a:rPr lang="en-US" dirty="0" smtClean="0"/>
              <a:t>John </a:t>
            </a:r>
            <a:r>
              <a:rPr lang="en-US" dirty="0" err="1" smtClean="0"/>
              <a:t>Newlands</a:t>
            </a:r>
            <a:r>
              <a:rPr lang="en-US" dirty="0" smtClean="0"/>
              <a:t>, </a:t>
            </a:r>
            <a:r>
              <a:rPr lang="en-US" dirty="0" err="1" smtClean="0"/>
              <a:t>Lothar</a:t>
            </a:r>
            <a:r>
              <a:rPr lang="en-US" dirty="0" smtClean="0"/>
              <a:t> Meyer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Elements</a:t>
            </a:r>
            <a:endParaRPr lang="en-US" dirty="0"/>
          </a:p>
        </p:txBody>
      </p:sp>
      <p:sp>
        <p:nvSpPr>
          <p:cNvPr id="3" name="Content Placeholder 2"/>
          <p:cNvSpPr>
            <a:spLocks noGrp="1"/>
          </p:cNvSpPr>
          <p:nvPr>
            <p:ph idx="1"/>
          </p:nvPr>
        </p:nvSpPr>
        <p:spPr/>
        <p:txBody>
          <a:bodyPr/>
          <a:lstStyle/>
          <a:p>
            <a:r>
              <a:rPr lang="en-US" dirty="0" smtClean="0"/>
              <a:t>In 340BC Aristotle proposed that all matter was made of composed of earth, wind, fire and water</a:t>
            </a:r>
            <a:endParaRPr lang="en-US" dirty="0"/>
          </a:p>
        </p:txBody>
      </p:sp>
      <p:pic>
        <p:nvPicPr>
          <p:cNvPr id="4" name="Picture 3"/>
          <p:cNvPicPr>
            <a:picLocks noChangeAspect="1"/>
          </p:cNvPicPr>
          <p:nvPr/>
        </p:nvPicPr>
        <p:blipFill>
          <a:blip r:embed="rId2"/>
          <a:stretch>
            <a:fillRect/>
          </a:stretch>
        </p:blipFill>
        <p:spPr>
          <a:xfrm>
            <a:off x="3048000" y="2874962"/>
            <a:ext cx="4419600" cy="379670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Alchemy</a:t>
            </a:r>
            <a:endParaRPr lang="en-US" dirty="0"/>
          </a:p>
        </p:txBody>
      </p:sp>
      <p:sp>
        <p:nvSpPr>
          <p:cNvPr id="3" name="Content Placeholder 2"/>
          <p:cNvSpPr>
            <a:spLocks noGrp="1"/>
          </p:cNvSpPr>
          <p:nvPr>
            <p:ph idx="1"/>
          </p:nvPr>
        </p:nvSpPr>
        <p:spPr/>
        <p:txBody>
          <a:bodyPr>
            <a:normAutofit lnSpcReduction="10000"/>
          </a:bodyPr>
          <a:lstStyle/>
          <a:p>
            <a:r>
              <a:rPr lang="en-US" dirty="0" smtClean="0"/>
              <a:t>1500’s – 1700’s</a:t>
            </a:r>
          </a:p>
          <a:p>
            <a:r>
              <a:rPr lang="en-US" dirty="0" smtClean="0"/>
              <a:t>Trial and error, serendipity</a:t>
            </a:r>
          </a:p>
          <a:p>
            <a:r>
              <a:rPr lang="en-US" dirty="0" smtClean="0"/>
              <a:t>Big claims, little returns (gold, universal solvent)</a:t>
            </a:r>
          </a:p>
          <a:p>
            <a:r>
              <a:rPr lang="en-US" dirty="0" smtClean="0"/>
              <a:t>Discovered distillation and </a:t>
            </a:r>
            <a:r>
              <a:rPr lang="en-US" dirty="0" err="1" smtClean="0"/>
              <a:t>recrystallization</a:t>
            </a:r>
            <a:endParaRPr lang="en-US" dirty="0" smtClean="0"/>
          </a:p>
          <a:p>
            <a:r>
              <a:rPr lang="en-US" dirty="0" smtClean="0"/>
              <a:t>14 Basic Elements (didn’t know what elements were)</a:t>
            </a:r>
            <a:br>
              <a:rPr lang="en-US" dirty="0" smtClean="0"/>
            </a:br>
            <a:r>
              <a:rPr lang="en-US" dirty="0" smtClean="0"/>
              <a:t>S, Hg, C, Fe, </a:t>
            </a:r>
            <a:r>
              <a:rPr lang="en-US" dirty="0" err="1" smtClean="0"/>
              <a:t>Pb</a:t>
            </a:r>
            <a:r>
              <a:rPr lang="en-US" dirty="0" smtClean="0"/>
              <a:t>, Cu, </a:t>
            </a:r>
            <a:r>
              <a:rPr lang="en-US" dirty="0" err="1" smtClean="0"/>
              <a:t>Sn</a:t>
            </a:r>
            <a:r>
              <a:rPr lang="en-US" dirty="0" smtClean="0"/>
              <a:t>, Ag, Au, P, As, </a:t>
            </a:r>
            <a:r>
              <a:rPr lang="en-US" dirty="0" err="1" smtClean="0"/>
              <a:t>Sb</a:t>
            </a:r>
            <a:r>
              <a:rPr lang="en-US" dirty="0" smtClean="0"/>
              <a:t>, Bi, Zn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you go about making/purifying an element?</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Experimental method </a:t>
            </a:r>
            <a:br>
              <a:rPr lang="en-US" dirty="0" smtClean="0"/>
            </a:br>
            <a:r>
              <a:rPr lang="en-US" dirty="0" smtClean="0"/>
              <a:t>Jan </a:t>
            </a:r>
            <a:r>
              <a:rPr lang="en-US" dirty="0" err="1" smtClean="0"/>
              <a:t>Baptista</a:t>
            </a:r>
            <a:r>
              <a:rPr lang="en-US" dirty="0" smtClean="0"/>
              <a:t> van </a:t>
            </a:r>
            <a:r>
              <a:rPr lang="en-US" dirty="0" err="1" smtClean="0"/>
              <a:t>Helmont</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6712882" y="114300"/>
            <a:ext cx="2400300" cy="2971800"/>
          </a:xfrm>
          <a:prstGeom prst="rect">
            <a:avLst/>
          </a:prstGeom>
        </p:spPr>
      </p:pic>
      <p:pic>
        <p:nvPicPr>
          <p:cNvPr id="5" name="Picture 4"/>
          <p:cNvPicPr>
            <a:picLocks noChangeAspect="1"/>
          </p:cNvPicPr>
          <p:nvPr/>
        </p:nvPicPr>
        <p:blipFill>
          <a:blip r:embed="rId3"/>
          <a:stretch>
            <a:fillRect/>
          </a:stretch>
        </p:blipFill>
        <p:spPr>
          <a:xfrm>
            <a:off x="457200" y="2743200"/>
            <a:ext cx="6255682" cy="368776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068762"/>
          </a:xfrm>
        </p:spPr>
        <p:txBody>
          <a:bodyPr>
            <a:normAutofit/>
          </a:bodyPr>
          <a:lstStyle/>
          <a:p>
            <a:r>
              <a:rPr lang="en-US" dirty="0" smtClean="0"/>
              <a:t>The ‘Fathers’ of modern chemistry</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Element defined</a:t>
            </a:r>
            <a:endParaRPr lang="en-US" dirty="0"/>
          </a:p>
        </p:txBody>
      </p:sp>
      <p:sp>
        <p:nvSpPr>
          <p:cNvPr id="3" name="Content Placeholder 2"/>
          <p:cNvSpPr>
            <a:spLocks noGrp="1"/>
          </p:cNvSpPr>
          <p:nvPr>
            <p:ph idx="1"/>
          </p:nvPr>
        </p:nvSpPr>
        <p:spPr/>
        <p:txBody>
          <a:bodyPr>
            <a:normAutofit fontScale="92500"/>
          </a:bodyPr>
          <a:lstStyle/>
          <a:p>
            <a:r>
              <a:rPr lang="en-US" dirty="0" smtClean="0"/>
              <a:t>Robert Boyle (English Scientist) in 1661</a:t>
            </a:r>
          </a:p>
          <a:p>
            <a:r>
              <a:rPr lang="en-US" dirty="0" smtClean="0"/>
              <a:t>Defined an element as:</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Took until 1900’s to discover most elements.</a:t>
            </a:r>
          </a:p>
          <a:p>
            <a:pPr>
              <a:buNone/>
            </a:pPr>
            <a:endParaRPr lang="en-US" dirty="0"/>
          </a:p>
        </p:txBody>
      </p:sp>
      <p:sp>
        <p:nvSpPr>
          <p:cNvPr id="4" name="TextBox 3"/>
          <p:cNvSpPr txBox="1"/>
          <p:nvPr/>
        </p:nvSpPr>
        <p:spPr>
          <a:xfrm>
            <a:off x="1066800" y="3124199"/>
            <a:ext cx="7315200" cy="193899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i="1" dirty="0" smtClean="0"/>
              <a:t>“Certain primitive and simple or perfectly unmingled bodies, which not being made of any other bodies or of another, are the ingredients of which all those mixed bodies are immediately compounded and into which they are ultimately resolved.”</a:t>
            </a:r>
            <a:endParaRPr lang="en-US" sz="2400"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Joseph Priestley</a:t>
            </a:r>
            <a:endParaRPr lang="en-US" dirty="0"/>
          </a:p>
        </p:txBody>
      </p:sp>
      <p:sp>
        <p:nvSpPr>
          <p:cNvPr id="3" name="Content Placeholder 2"/>
          <p:cNvSpPr>
            <a:spLocks noGrp="1"/>
          </p:cNvSpPr>
          <p:nvPr>
            <p:ph idx="1"/>
          </p:nvPr>
        </p:nvSpPr>
        <p:spPr/>
        <p:txBody>
          <a:bodyPr/>
          <a:lstStyle/>
          <a:p>
            <a:r>
              <a:rPr lang="en-US" dirty="0" smtClean="0"/>
              <a:t>First person to isolate elemental Oxygen</a:t>
            </a:r>
          </a:p>
          <a:p>
            <a:r>
              <a:rPr lang="en-US" dirty="0" smtClean="0"/>
              <a:t>~ 1780 - 1790</a:t>
            </a:r>
          </a:p>
          <a:p>
            <a:r>
              <a:rPr lang="en-US" dirty="0" smtClean="0"/>
              <a:t>Achieved by using heat to decompose Mercury (II) Oxide </a:t>
            </a:r>
            <a:r>
              <a:rPr lang="en-US" dirty="0" err="1" smtClean="0">
                <a:sym typeface="Wingdings"/>
              </a:rPr>
              <a:t></a:t>
            </a:r>
            <a:r>
              <a:rPr lang="en-US" dirty="0" smtClean="0">
                <a:sym typeface="Wingdings"/>
              </a:rPr>
              <a:t> Mercury and Oxygen</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139</TotalTime>
  <Words>748</Words>
  <Application>Microsoft Macintosh PowerPoint</Application>
  <PresentationFormat>On-screen Show (4:3)</PresentationFormat>
  <Paragraphs>70</Paragraphs>
  <Slides>22</Slides>
  <Notes>0</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Office Theme</vt:lpstr>
      <vt:lpstr>A History of Chemistry</vt:lpstr>
      <vt:lpstr>Where did it all begin?</vt:lpstr>
      <vt:lpstr>Early Elements</vt:lpstr>
      <vt:lpstr>Alchemy</vt:lpstr>
      <vt:lpstr>How would you go about making/purifying an element?</vt:lpstr>
      <vt:lpstr>Experimental method  Jan Baptista van Helmont</vt:lpstr>
      <vt:lpstr>The ‘Fathers’ of modern chemistry</vt:lpstr>
      <vt:lpstr>An Element defined</vt:lpstr>
      <vt:lpstr>Joseph Priestley</vt:lpstr>
      <vt:lpstr>Antoine Lavoisier</vt:lpstr>
      <vt:lpstr>So.. What are the differences between Chemistry and Alchemy?</vt:lpstr>
      <vt:lpstr>Just Quickly…</vt:lpstr>
      <vt:lpstr>How do elements get their symbols?</vt:lpstr>
      <vt:lpstr>John Dalton</vt:lpstr>
      <vt:lpstr>Daltons key ideas</vt:lpstr>
      <vt:lpstr>Daltons key ideas contd..</vt:lpstr>
      <vt:lpstr>Slide 17</vt:lpstr>
      <vt:lpstr>The periodic table</vt:lpstr>
      <vt:lpstr>Jons Berzelius</vt:lpstr>
      <vt:lpstr>Dmitri Mendeleev</vt:lpstr>
      <vt:lpstr>Slide 21</vt:lpstr>
      <vt:lpstr>The Periodic Table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History of Chemistry</dc:title>
  <dc:creator>St. Josephs College</dc:creator>
  <cp:lastModifiedBy>St. Josephs College</cp:lastModifiedBy>
  <cp:revision>17</cp:revision>
  <dcterms:created xsi:type="dcterms:W3CDTF">2010-01-26T05:47:51Z</dcterms:created>
  <dcterms:modified xsi:type="dcterms:W3CDTF">2010-01-26T08:07:22Z</dcterms:modified>
</cp:coreProperties>
</file>